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ZLn+9OWGN5N5ywtuzcuKw==" hashData="2kIfXYFW9+VU4rhM9/nOd4+CPo9ZjKcphSvGSBZIzCPcs55RyMAXgiQWOUWgjlcDKEOrAQGh1hSb0Zmc799K5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FA8"/>
    <a:srgbClr val="206FA5"/>
    <a:srgbClr val="1D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249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868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4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8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9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82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63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90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4860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4860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77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3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97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7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"/>
                <a:lumOff val="95000"/>
                <a:alpha val="0"/>
              </a:schemeClr>
            </a:gs>
            <a:gs pos="100000">
              <a:srgbClr val="1C6FA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68116" y="805598"/>
            <a:ext cx="9055768" cy="91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2917" y="2005847"/>
            <a:ext cx="11402916" cy="48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7" y="48617"/>
            <a:ext cx="1322916" cy="1322916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4149725" y="9525"/>
            <a:ext cx="38925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2700">
                  <a:solidFill>
                    <a:srgbClr val="1D70A7"/>
                  </a:solidFill>
                  <a:prstDash val="solid"/>
                </a:ln>
                <a:solidFill>
                  <a:srgbClr val="1C6FA8"/>
                </a:solidFill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#UN4Youth</a:t>
            </a:r>
            <a:endParaRPr lang="pl-PL" sz="4400" b="1" cap="none" spc="0" dirty="0">
              <a:ln w="12700">
                <a:solidFill>
                  <a:srgbClr val="1D70A7"/>
                </a:solidFill>
                <a:prstDash val="solid"/>
              </a:ln>
              <a:solidFill>
                <a:srgbClr val="1C6FA8"/>
              </a:solidFill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17" y="86717"/>
            <a:ext cx="1322916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n.org.pl/agenda-2030-rezolucj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UNICWarsaw" TargetMode="External"/><Relationship Id="rId2" Type="http://schemas.openxmlformats.org/officeDocument/2006/relationships/hyperlink" Target="http://www.facebook.com/UnicPo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.org.pl/" TargetMode="External"/><Relationship Id="rId4" Type="http://schemas.openxmlformats.org/officeDocument/2006/relationships/hyperlink" Target="http://www.unic.un.org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yols/" TargetMode="External"/><Relationship Id="rId2" Type="http://schemas.openxmlformats.org/officeDocument/2006/relationships/hyperlink" Target="http://www.smallsmurfsbiggoal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un.org/ecosoc/en/node/902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9950" y="3898900"/>
            <a:ext cx="10452100" cy="238760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ONZ dla młodych ludzi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6248400"/>
            <a:ext cx="9144000" cy="457200"/>
          </a:xfrm>
        </p:spPr>
        <p:txBody>
          <a:bodyPr/>
          <a:lstStyle/>
          <a:p>
            <a:r>
              <a:rPr lang="pl-PL" dirty="0" smtClean="0"/>
              <a:t>Ośrodek Informacji ONZ w Warszawie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42" y="1212850"/>
            <a:ext cx="3615116" cy="3617178"/>
          </a:xfrm>
          <a:prstGeom prst="rect">
            <a:avLst/>
          </a:prstGeom>
          <a:ln w="19050">
            <a:solidFill>
              <a:srgbClr val="1C6FA8"/>
            </a:solidFill>
          </a:ln>
        </p:spPr>
      </p:pic>
    </p:spTree>
    <p:extLst>
      <p:ext uri="{BB962C8B-B14F-4D97-AF65-F5344CB8AC3E}">
        <p14:creationId xmlns:p14="http://schemas.microsoft.com/office/powerpoint/2010/main" val="36346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ECOSOC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smtClean="0"/>
              <a:t>Forum</a:t>
            </a:r>
            <a:br>
              <a:rPr lang="pl-PL" dirty="0" smtClean="0"/>
            </a:br>
            <a:r>
              <a:rPr lang="pl-PL" dirty="0" smtClean="0"/>
              <a:t>potencjał </a:t>
            </a:r>
            <a:r>
              <a:rPr lang="pl-PL" dirty="0"/>
              <a:t>młodych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5700" dirty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Najważniejsze problemy młodych </a:t>
            </a:r>
            <a: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ludzi</a:t>
            </a:r>
            <a:b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</a:br>
            <a: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na </a:t>
            </a:r>
            <a:r>
              <a:rPr lang="pl-PL" sz="5700" dirty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świecie to: ubóstwo, </a:t>
            </a:r>
            <a: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bezrobocie,</a:t>
            </a:r>
            <a:b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</a:br>
            <a: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brak </a:t>
            </a:r>
            <a:r>
              <a:rPr lang="pl-PL" sz="5700" dirty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dobrej jakościowo edukacji</a:t>
            </a:r>
            <a:r>
              <a:rPr lang="pl-PL" sz="57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.</a:t>
            </a:r>
          </a:p>
          <a:p>
            <a:pPr marL="0" indent="0" algn="just">
              <a:buNone/>
            </a:pPr>
            <a:r>
              <a:rPr lang="pl-PL" sz="4400" dirty="0" smtClean="0"/>
              <a:t>Podkreślono, że młodzi ludzie:</a:t>
            </a:r>
          </a:p>
          <a:p>
            <a:pPr algn="just"/>
            <a:r>
              <a:rPr lang="pl-PL" sz="4400" dirty="0" smtClean="0"/>
              <a:t>stanowią awangardę postępu, mają największy potencjał</a:t>
            </a:r>
            <a:br>
              <a:rPr lang="pl-PL" sz="4400" dirty="0" smtClean="0"/>
            </a:br>
            <a:r>
              <a:rPr lang="pl-PL" sz="4400" dirty="0" smtClean="0"/>
              <a:t>i są otwarci na innowacje</a:t>
            </a:r>
          </a:p>
          <a:p>
            <a:pPr algn="just"/>
            <a:r>
              <a:rPr lang="pl-PL" sz="4400" dirty="0" smtClean="0"/>
              <a:t>mają swoje poglądy na to, jak rozwiązać globalne problemy</a:t>
            </a:r>
          </a:p>
          <a:p>
            <a:pPr algn="just"/>
            <a:r>
              <a:rPr lang="pl-PL" sz="4400" dirty="0" smtClean="0"/>
              <a:t>mają swoje pomysły, jak zapobiegać konfliktom, chronić prawa człowieka, zapewnić bezpieczeństwo i realizować Agendę na Rzecz Zrównoważonego Rozwoju 2030</a:t>
            </a:r>
          </a:p>
          <a:p>
            <a:pPr marL="0" indent="0" algn="just">
              <a:buNone/>
            </a:pPr>
            <a:r>
              <a:rPr lang="pl-PL" sz="4400" dirty="0" smtClean="0"/>
              <a:t>Młodzi </a:t>
            </a:r>
            <a:r>
              <a:rPr lang="pl-PL" sz="4400" dirty="0"/>
              <a:t>przedsiębiorcy, działacze i liderzy chcą zmian. </a:t>
            </a:r>
          </a:p>
          <a:p>
            <a:pPr marL="0" indent="0" algn="ctr">
              <a:buNone/>
            </a:pPr>
            <a:endParaRPr lang="pl-PL" sz="4400" spc="-100" dirty="0" smtClean="0">
              <a:ln w="38100">
                <a:solidFill>
                  <a:srgbClr val="1C6FA8"/>
                </a:solidFill>
              </a:ln>
              <a:solidFill>
                <a:srgbClr val="1C6F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6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Agenda na Rzecz Zrównoważonego Rozwoju 2030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6" y="2005847"/>
            <a:ext cx="11525083" cy="2425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pc="-150" dirty="0"/>
              <a:t>Jest planem przekształcenia i naprawy świata, planem ratowania naszej Ziemi</a:t>
            </a:r>
            <a:r>
              <a:rPr lang="pl-PL" spc="-150" dirty="0" smtClean="0"/>
              <a:t>.</a:t>
            </a:r>
          </a:p>
          <a:p>
            <a:pPr marL="0" indent="0" algn="ctr">
              <a:buNone/>
            </a:pPr>
            <a:r>
              <a:rPr lang="pl-PL" sz="4000" dirty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J</a:t>
            </a:r>
            <a:r>
              <a:rPr lang="pl-PL" sz="40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eżeli nic nie zmienimy to w roku 2050 będziemy potrzebować trzech planet takich </a:t>
            </a:r>
            <a:r>
              <a:rPr lang="pl-PL" sz="4000" spc="-19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jak Ziemia,</a:t>
            </a:r>
            <a:br>
              <a:rPr lang="pl-PL" sz="4000" spc="-19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</a:br>
            <a:r>
              <a:rPr lang="pl-PL" sz="4000" spc="-19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by utrzymać dotychczasowy styl życia.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12916" y="4712137"/>
            <a:ext cx="8502484" cy="205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/>
              <a:t>Skąd weźmiemy te dwie dodatkowe </a:t>
            </a:r>
            <a:r>
              <a:rPr lang="pl-PL" dirty="0" smtClean="0"/>
              <a:t>planety?</a:t>
            </a:r>
            <a:br>
              <a:rPr lang="pl-PL" dirty="0" smtClean="0"/>
            </a:br>
            <a:r>
              <a:rPr lang="pl-PL" dirty="0" smtClean="0"/>
              <a:t>Jak </a:t>
            </a:r>
            <a:r>
              <a:rPr lang="pl-PL" dirty="0"/>
              <a:t>będziemy </a:t>
            </a:r>
            <a:r>
              <a:rPr lang="pl-PL" dirty="0" smtClean="0"/>
              <a:t>żyć w </a:t>
            </a:r>
            <a:r>
              <a:rPr lang="pl-PL" dirty="0"/>
              <a:t>2050 roku? Co powiemy naszym dzieciom i </a:t>
            </a:r>
            <a:r>
              <a:rPr lang="pl-PL" dirty="0" smtClean="0"/>
              <a:t>wnukom? Jak </a:t>
            </a:r>
            <a:r>
              <a:rPr lang="pl-PL" dirty="0"/>
              <a:t>im </a:t>
            </a:r>
            <a:r>
              <a:rPr lang="pl-PL" dirty="0" smtClean="0"/>
              <a:t>wytłumaczymy, że </a:t>
            </a:r>
            <a:r>
              <a:rPr lang="pl-PL" dirty="0"/>
              <a:t>nie </a:t>
            </a:r>
            <a:r>
              <a:rPr lang="pl-PL" dirty="0" smtClean="0"/>
              <a:t>zadbaliśmy o </a:t>
            </a:r>
            <a:r>
              <a:rPr lang="pl-PL" dirty="0"/>
              <a:t>przyszłość naszego i przyszłych pokoleń?</a:t>
            </a:r>
          </a:p>
          <a:p>
            <a:pPr marL="0" indent="0">
              <a:buNone/>
            </a:pPr>
            <a:r>
              <a:rPr lang="pl-PL" u="sng" dirty="0">
                <a:hlinkClick r:id="rId2"/>
              </a:rPr>
              <a:t>www.un.org.pl/agenda-2030-rezolucja</a:t>
            </a:r>
            <a:r>
              <a:rPr lang="pl-PL" dirty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01" y="4712137"/>
            <a:ext cx="1965566" cy="19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Agenda na Rzecz Zrównoważonego Rozwoju 2030 – wyzwania dla młodych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Agenda 2030 pokazuje nam, co należy </a:t>
            </a:r>
            <a:r>
              <a:rPr lang="pl-PL" dirty="0" smtClean="0"/>
              <a:t>zrobić, by </a:t>
            </a:r>
            <a:r>
              <a:rPr lang="pl-PL" dirty="0"/>
              <a:t>pokonać najważniejsze wyzwania naszych czasów. </a:t>
            </a:r>
          </a:p>
          <a:p>
            <a:pPr marL="0" indent="0" algn="just">
              <a:buNone/>
            </a:pPr>
            <a:r>
              <a:rPr lang="pl-PL" dirty="0"/>
              <a:t>Stawką jest przyszłość młodych ludzi.  </a:t>
            </a:r>
          </a:p>
          <a:p>
            <a:pPr marL="0" indent="0" algn="just">
              <a:buNone/>
            </a:pPr>
            <a:r>
              <a:rPr lang="pl-PL" dirty="0"/>
              <a:t>Młodzi ludzie mają szczególną rolę do spełnienia, muszą tworzyć świat </a:t>
            </a:r>
            <a:r>
              <a:rPr lang="pl-PL" dirty="0" smtClean="0"/>
              <a:t>takim,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jakim chcieliby żyć w przyszłości. </a:t>
            </a:r>
          </a:p>
          <a:p>
            <a:pPr marL="0" indent="0" algn="just">
              <a:buNone/>
            </a:pPr>
            <a:r>
              <a:rPr lang="pl-PL" spc="-40" dirty="0"/>
              <a:t>Udział młodych ludzi na wszystkich szczeblach decyzyjnych ma ogromne znaczenie</a:t>
            </a:r>
            <a:r>
              <a:rPr lang="pl-PL" spc="-40" dirty="0" smtClean="0"/>
              <a:t>.</a:t>
            </a:r>
          </a:p>
          <a:p>
            <a:pPr marL="0" indent="0" algn="ctr">
              <a:buNone/>
            </a:pPr>
            <a:r>
              <a:rPr lang="pl-PL" b="1" dirty="0"/>
              <a:t>Głos </a:t>
            </a:r>
            <a:r>
              <a:rPr lang="pl-PL" b="1" dirty="0" smtClean="0"/>
              <a:t>młodych </a:t>
            </a:r>
            <a:r>
              <a:rPr lang="pl-PL" b="1" dirty="0"/>
              <a:t>wielokrotnie słyszany na </a:t>
            </a:r>
            <a:r>
              <a:rPr lang="pl-PL" b="1" dirty="0" smtClean="0"/>
              <a:t>Forum </a:t>
            </a:r>
            <a:r>
              <a:rPr lang="pl-PL" b="1" dirty="0"/>
              <a:t>Młodzieży</a:t>
            </a:r>
            <a:r>
              <a:rPr lang="pl-PL" b="1" dirty="0" smtClean="0"/>
              <a:t>:</a:t>
            </a:r>
          </a:p>
          <a:p>
            <a:pPr marL="0" indent="0" algn="ctr">
              <a:buNone/>
            </a:pPr>
            <a:r>
              <a:rPr lang="pl-PL" sz="43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Jeśli nie jesteśmy zbyt młodzi by głosować,</a:t>
            </a:r>
            <a:br>
              <a:rPr lang="pl-PL" sz="43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</a:br>
            <a:r>
              <a:rPr lang="pl-PL" sz="43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to nie jesteśmy zbyt młodzi, by ubiegać się o rządowe stanowiska, brać czynny udział w życiu społecznym</a:t>
            </a:r>
            <a:br>
              <a:rPr lang="pl-PL" sz="43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</a:br>
            <a:r>
              <a:rPr lang="pl-PL" sz="4300" spc="-13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i być liderami w każdej dziedzinie i na wszystkich szczeblach</a:t>
            </a:r>
            <a:r>
              <a:rPr lang="pl-PL" sz="4400" spc="-13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.</a:t>
            </a:r>
            <a:endParaRPr lang="pl-PL" sz="4400" spc="-130" dirty="0"/>
          </a:p>
        </p:txBody>
      </p:sp>
    </p:spTree>
    <p:extLst>
      <p:ext uri="{BB962C8B-B14F-4D97-AF65-F5344CB8AC3E}">
        <p14:creationId xmlns:p14="http://schemas.microsoft.com/office/powerpoint/2010/main" val="37395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Agenda na Rzecz Zrównoważonego Rozwoju 2030 - rola </a:t>
            </a:r>
            <a:r>
              <a:rPr lang="pl-PL" dirty="0" smtClean="0"/>
              <a:t>młodych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Podstawowa zasada Agendy 2030 – każdy ma korzystać z </a:t>
            </a:r>
            <a:r>
              <a:rPr lang="pl-PL" dirty="0" smtClean="0"/>
              <a:t>osiągnięć rozwojowych, </a:t>
            </a:r>
            <a:r>
              <a:rPr lang="pl-PL" dirty="0"/>
              <a:t>nikt nie może być </a:t>
            </a:r>
            <a:r>
              <a:rPr lang="pl-PL" dirty="0" smtClean="0"/>
              <a:t>pominięty.</a:t>
            </a:r>
            <a:endParaRPr lang="pl-PL" dirty="0"/>
          </a:p>
          <a:p>
            <a:pPr marL="0" indent="0">
              <a:buNone/>
            </a:pPr>
            <a:r>
              <a:rPr lang="pl-PL" spc="-100" dirty="0"/>
              <a:t>Nadaje młodym ludziom kluczową rolę w prowadzaniu zmian na świecie. </a:t>
            </a:r>
          </a:p>
          <a:p>
            <a:pPr marL="0" indent="0">
              <a:buNone/>
            </a:pPr>
            <a:r>
              <a:rPr lang="pl-PL" dirty="0"/>
              <a:t>Agenda 2030 zawiera siedemnaście Celów Zrównoważonego </a:t>
            </a:r>
            <a:r>
              <a:rPr lang="pl-PL" dirty="0" smtClean="0"/>
              <a:t>Rozwoju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169 zadań. Wszystkie Cele i aż 60 zadań dotyczą kwestii młodych ludzi. </a:t>
            </a:r>
          </a:p>
          <a:p>
            <a:pPr marL="0" indent="0">
              <a:buNone/>
            </a:pPr>
            <a:r>
              <a:rPr lang="pl-PL" dirty="0"/>
              <a:t>Młodzi są ważnym partnerem w realizacji Agendy 2030.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7" y="5112770"/>
            <a:ext cx="11402916" cy="12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77" y="1174750"/>
            <a:ext cx="8368247" cy="5219700"/>
          </a:xfrm>
        </p:spPr>
      </p:pic>
    </p:spTree>
    <p:extLst>
      <p:ext uri="{BB962C8B-B14F-4D97-AF65-F5344CB8AC3E}">
        <p14:creationId xmlns:p14="http://schemas.microsoft.com/office/powerpoint/2010/main" val="12163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Forum </a:t>
            </a:r>
            <a:r>
              <a:rPr lang="pl-PL" dirty="0" smtClean="0"/>
              <a:t>Młodzieży</a:t>
            </a:r>
            <a:br>
              <a:rPr lang="pl-PL" dirty="0" smtClean="0"/>
            </a:br>
            <a:r>
              <a:rPr lang="pl-PL" dirty="0" smtClean="0"/>
              <a:t>najważniejsze </a:t>
            </a:r>
            <a:r>
              <a:rPr lang="pl-PL" dirty="0"/>
              <a:t>ustalenia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Należy:</a:t>
            </a:r>
          </a:p>
          <a:p>
            <a:pPr algn="just"/>
            <a:r>
              <a:rPr lang="pl-PL" dirty="0" smtClean="0"/>
              <a:t>zapewnić </a:t>
            </a:r>
            <a:r>
              <a:rPr lang="pl-PL" dirty="0"/>
              <a:t>udział młodzieży na wszystkich szczeblach i we wszystkich procesach decyzyjnych dotyczących młodych ludzi, w tym przy opracowaniu krajowych strategii </a:t>
            </a:r>
          </a:p>
          <a:p>
            <a:pPr algn="just"/>
            <a:r>
              <a:rPr lang="pl-PL" dirty="0" smtClean="0"/>
              <a:t>nadać </a:t>
            </a:r>
            <a:r>
              <a:rPr lang="pl-PL" dirty="0"/>
              <a:t>priorytet tworzeniu godziwych miejsc pracy dla młodych ludzi na zmieniającym się rynku </a:t>
            </a:r>
            <a:r>
              <a:rPr lang="pl-PL" dirty="0" smtClean="0"/>
              <a:t>pracy, </a:t>
            </a:r>
            <a:r>
              <a:rPr lang="pl-PL" dirty="0"/>
              <a:t>wzmocnić partnerstwa między rządem, biznesem, sektorem edukacji, społeczeństwem </a:t>
            </a:r>
            <a:r>
              <a:rPr lang="pl-PL" dirty="0" smtClean="0"/>
              <a:t>obywatelskim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organizacjami młodzieżowymi, by poprawić sytuację młodzieży na rynku pracy</a:t>
            </a:r>
          </a:p>
          <a:p>
            <a:pPr algn="just"/>
            <a:r>
              <a:rPr lang="pl-PL" spc="-80" dirty="0" smtClean="0"/>
              <a:t>zwiększyć </a:t>
            </a:r>
            <a:r>
              <a:rPr lang="pl-PL" spc="-80" dirty="0"/>
              <a:t>inwestycje w edukację młodych ludzi, tak by mogli oni wykorzystać swoją kreatywność i innowacyjność</a:t>
            </a:r>
          </a:p>
          <a:p>
            <a:pPr algn="just"/>
            <a:r>
              <a:rPr lang="pl-PL" dirty="0" smtClean="0"/>
              <a:t>promować </a:t>
            </a:r>
            <a:r>
              <a:rPr lang="pl-PL" dirty="0"/>
              <a:t>nowe i innowacyjne technologie, jako środek polepszający dostęp do dobrej jakościowo </a:t>
            </a:r>
            <a:r>
              <a:rPr lang="pl-PL" dirty="0" smtClean="0"/>
              <a:t>edukacji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szkolenia zawodowego</a:t>
            </a:r>
          </a:p>
          <a:p>
            <a:pPr algn="just"/>
            <a:r>
              <a:rPr lang="pl-PL" dirty="0" smtClean="0"/>
              <a:t>zwiększyć </a:t>
            </a:r>
            <a:r>
              <a:rPr lang="pl-PL" dirty="0"/>
              <a:t>zatrudnienie młodych ludzi i możliwości prowadzenia biznesu w sektorze rolnictwa oraz zwiększyć dostęp do ziemi</a:t>
            </a:r>
          </a:p>
          <a:p>
            <a:pPr algn="just"/>
            <a:r>
              <a:rPr lang="pl-PL" spc="-50" dirty="0" smtClean="0"/>
              <a:t>zapewnić </a:t>
            </a:r>
            <a:r>
              <a:rPr lang="pl-PL" spc="-50" dirty="0"/>
              <a:t>koordynację działań instytucji rządowych, aby kwestia młodych ludzi znalazła się w strategiach krajowych</a:t>
            </a:r>
          </a:p>
          <a:p>
            <a:pPr algn="just"/>
            <a:r>
              <a:rPr lang="pl-PL" dirty="0" smtClean="0"/>
              <a:t>nadać </a:t>
            </a:r>
            <a:r>
              <a:rPr lang="pl-PL" dirty="0"/>
              <a:t>kwestii równości płci i równego statusu kobiet i dziewcząt priorytet we wszystkich działaniach związanych z realizacją Celów Zrównoważonego Rozwoju</a:t>
            </a:r>
          </a:p>
          <a:p>
            <a:pPr algn="just"/>
            <a:r>
              <a:rPr lang="pl-PL" dirty="0" smtClean="0"/>
              <a:t>angażować </a:t>
            </a:r>
            <a:r>
              <a:rPr lang="pl-PL" dirty="0"/>
              <a:t>młodych ludzi w procesy decyzyjne, rozwiązywania konfliktów i budowę pokoju</a:t>
            </a:r>
          </a:p>
          <a:p>
            <a:pPr algn="just"/>
            <a:r>
              <a:rPr lang="pl-PL" dirty="0" smtClean="0"/>
              <a:t>udzielić </a:t>
            </a:r>
            <a:r>
              <a:rPr lang="pl-PL" dirty="0"/>
              <a:t>specjalnego wsparcia młodym ludziom, którzy zostali przesiedleni, są uchodźcami lub </a:t>
            </a:r>
            <a:r>
              <a:rPr lang="pl-PL" dirty="0" smtClean="0"/>
              <a:t>migrantami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70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Polska platforma na rzecz Celów Zrównoważonego Rozwoju </a:t>
            </a:r>
            <a:r>
              <a:rPr lang="pl-PL" u="sng" dirty="0">
                <a:hlinkClick r:id="rId2"/>
              </a:rPr>
              <a:t>www.un.org.pl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spc="-110" dirty="0"/>
              <a:t>Jest platformą społeczną prowadzoną przez </a:t>
            </a:r>
            <a:r>
              <a:rPr lang="pl-PL" b="1" dirty="0"/>
              <a:t>Ośrodek Informacji ONZ w Warszaw</a:t>
            </a:r>
            <a:r>
              <a:rPr lang="pl-PL" b="1" spc="-110" dirty="0"/>
              <a:t>ie</a:t>
            </a:r>
            <a:r>
              <a:rPr lang="pl-PL" spc="-150" dirty="0"/>
              <a:t>. </a:t>
            </a:r>
          </a:p>
          <a:p>
            <a:pPr marL="0" indent="0">
              <a:buNone/>
            </a:pPr>
            <a:r>
              <a:rPr lang="pl-PL" dirty="0"/>
              <a:t>Zawiera:</a:t>
            </a:r>
          </a:p>
          <a:p>
            <a:r>
              <a:rPr lang="pl-PL" dirty="0"/>
              <a:t>przykłady działań rodziny ONZ w Polsce (UNIC/</a:t>
            </a:r>
            <a:r>
              <a:rPr lang="pl-PL" dirty="0" err="1"/>
              <a:t>Warsaw</a:t>
            </a:r>
            <a:r>
              <a:rPr lang="pl-PL" dirty="0"/>
              <a:t>, WHO, UNHCR, </a:t>
            </a:r>
            <a:r>
              <a:rPr lang="pl-PL" spc="-150" dirty="0" smtClean="0"/>
              <a:t>IOM, UNEP/GRID, UNESCO i UNICEF) na rzecz Celów Zrównoważonego Rozwoju</a:t>
            </a:r>
          </a:p>
          <a:p>
            <a:r>
              <a:rPr lang="pl-PL" dirty="0" smtClean="0"/>
              <a:t>przykłady </a:t>
            </a:r>
            <a:r>
              <a:rPr lang="pl-PL" dirty="0"/>
              <a:t>działań organizacji pozarządowych i studenckich, szkół </a:t>
            </a:r>
          </a:p>
          <a:p>
            <a:r>
              <a:rPr lang="pl-PL" dirty="0"/>
              <a:t>materiały ONZ w języku polskim, kampanie</a:t>
            </a:r>
          </a:p>
          <a:p>
            <a:r>
              <a:rPr lang="pl-PL" dirty="0"/>
              <a:t>pliki do pobrania – ikonki i opisy Celów w wersji polskiej do </a:t>
            </a:r>
            <a:r>
              <a:rPr lang="pl-PL" dirty="0" smtClean="0"/>
              <a:t>druku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umieszczenia w mediach społecznościowych, prezentacje, broszurki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7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542" y="2026484"/>
            <a:ext cx="11402916" cy="48315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6400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Dziękuję za uwagę</a:t>
            </a:r>
          </a:p>
          <a:p>
            <a:pPr marL="0" indent="0" algn="ctr">
              <a:buNone/>
            </a:pPr>
            <a:endParaRPr lang="pl-PL" b="1" dirty="0">
              <a:ln w="38100">
                <a:solidFill>
                  <a:srgbClr val="1C6FA8"/>
                </a:solidFill>
              </a:ln>
              <a:solidFill>
                <a:srgbClr val="1C6F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pl-PL" sz="4200" b="1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Mariola </a:t>
            </a:r>
            <a:r>
              <a:rPr lang="pl-PL" sz="4200" b="1" dirty="0" err="1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Ratschka</a:t>
            </a:r>
            <a:endParaRPr lang="pl-PL" sz="4200" b="1" dirty="0" smtClean="0">
              <a:ln w="38100">
                <a:solidFill>
                  <a:srgbClr val="1C6FA8"/>
                </a:solidFill>
              </a:ln>
              <a:solidFill>
                <a:srgbClr val="1C6F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pl-PL" sz="3900" b="1" dirty="0" smtClean="0">
                <a:ln w="38100">
                  <a:solidFill>
                    <a:srgbClr val="1C6FA8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p.o. Dyrektora</a:t>
            </a:r>
            <a:endParaRPr lang="pl-PL" sz="3900" b="1" dirty="0" smtClean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 smtClean="0">
              <a:solidFill>
                <a:srgbClr val="1C6FA8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1C6FA8"/>
                </a:solidFill>
                <a:hlinkClick r:id="rId2"/>
              </a:rPr>
              <a:t>www.facebook.com/UnicPoland</a:t>
            </a:r>
            <a:endParaRPr lang="pl-PL" sz="2400" b="1" dirty="0" smtClean="0">
              <a:solidFill>
                <a:srgbClr val="1C6FA8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1C6FA8"/>
                </a:solidFill>
                <a:hlinkClick r:id="rId3"/>
              </a:rPr>
              <a:t>www.twitter.com/UNICWarsaw</a:t>
            </a:r>
            <a:endParaRPr lang="pl-PL" sz="2400" b="1" dirty="0" smtClean="0">
              <a:solidFill>
                <a:srgbClr val="1C6FA8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1C6FA8"/>
                </a:solidFill>
                <a:hlinkClick r:id="rId4"/>
              </a:rPr>
              <a:t>www.unic.un.org.pl</a:t>
            </a:r>
            <a:endParaRPr lang="pl-PL" sz="2400" b="1" dirty="0" smtClean="0">
              <a:solidFill>
                <a:srgbClr val="1C6FA8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1C6FA8"/>
                </a:solidFill>
                <a:hlinkClick r:id="rId5"/>
              </a:rPr>
              <a:t>www.un.org.pl</a:t>
            </a:r>
            <a:endParaRPr lang="pl-PL" sz="2400" b="1" dirty="0">
              <a:solidFill>
                <a:srgbClr val="1C6F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tej prezentacji dowiesz się o:</a:t>
            </a:r>
          </a:p>
          <a:p>
            <a:pPr algn="just"/>
            <a:r>
              <a:rPr lang="pl-PL" dirty="0" smtClean="0"/>
              <a:t>współpracy </a:t>
            </a:r>
            <a:r>
              <a:rPr lang="pl-PL" dirty="0"/>
              <a:t>ONZ z młodymi ludźmi i inicjatywach na ich rzecz</a:t>
            </a:r>
          </a:p>
          <a:p>
            <a:pPr algn="just"/>
            <a:r>
              <a:rPr lang="pl-PL" dirty="0" smtClean="0"/>
              <a:t>Forum </a:t>
            </a:r>
            <a:r>
              <a:rPr lang="pl-PL" dirty="0"/>
              <a:t>Młodzieży </a:t>
            </a:r>
          </a:p>
          <a:p>
            <a:pPr algn="just"/>
            <a:r>
              <a:rPr lang="pl-PL" dirty="0" smtClean="0"/>
              <a:t>problemach</a:t>
            </a:r>
            <a:r>
              <a:rPr lang="pl-PL" dirty="0"/>
              <a:t>, z jakimi boryka się młodzież świata</a:t>
            </a:r>
          </a:p>
          <a:p>
            <a:pPr algn="just"/>
            <a:r>
              <a:rPr lang="pl-PL" dirty="0" smtClean="0"/>
              <a:t>Agendzie </a:t>
            </a:r>
            <a:r>
              <a:rPr lang="pl-PL" dirty="0"/>
              <a:t>na Rzecz Zrównoważonego Rozwoju 2030 i globalnych Celach</a:t>
            </a:r>
          </a:p>
          <a:p>
            <a:pPr algn="just"/>
            <a:r>
              <a:rPr lang="pl-PL" dirty="0" smtClean="0"/>
              <a:t>roli </a:t>
            </a:r>
            <a:r>
              <a:rPr lang="pl-PL" dirty="0"/>
              <a:t>młodzieży w przekształcaniu świata i budowy lepszej </a:t>
            </a:r>
            <a:r>
              <a:rPr lang="pl-PL" dirty="0" smtClean="0"/>
              <a:t>przyszłości</a:t>
            </a:r>
            <a:endParaRPr lang="pl-PL" sz="4000" dirty="0" smtClean="0">
              <a:ln w="38100">
                <a:solidFill>
                  <a:srgbClr val="206FA5"/>
                </a:solidFill>
              </a:ln>
              <a:solidFill>
                <a:srgbClr val="1C6F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pl-PL" sz="4800" dirty="0" smtClean="0">
                <a:ln w="38100">
                  <a:solidFill>
                    <a:srgbClr val="206FA5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Nigdy </a:t>
            </a:r>
            <a:r>
              <a:rPr lang="pl-PL" sz="4800" dirty="0">
                <a:ln w="38100">
                  <a:solidFill>
                    <a:srgbClr val="206FA5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w historii ludzkości nie było tak dużej </a:t>
            </a:r>
            <a:r>
              <a:rPr lang="pl-PL" sz="4800" spc="-100" dirty="0">
                <a:ln w="38100">
                  <a:solidFill>
                    <a:srgbClr val="206FA5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grupy młodych </a:t>
            </a:r>
            <a:r>
              <a:rPr lang="pl-PL" sz="4800" spc="-100" dirty="0" smtClean="0">
                <a:ln w="38100">
                  <a:solidFill>
                    <a:srgbClr val="206FA5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ludzi, jak </a:t>
            </a:r>
            <a:r>
              <a:rPr lang="pl-PL" sz="4800" spc="-100" dirty="0">
                <a:ln w="38100">
                  <a:solidFill>
                    <a:srgbClr val="206FA5"/>
                  </a:solidFill>
                </a:ln>
                <a:solidFill>
                  <a:srgbClr val="1C6F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w obecnych czasach.</a:t>
            </a:r>
          </a:p>
        </p:txBody>
      </p:sp>
    </p:spTree>
    <p:extLst>
      <p:ext uri="{BB962C8B-B14F-4D97-AF65-F5344CB8AC3E}">
        <p14:creationId xmlns:p14="http://schemas.microsoft.com/office/powerpoint/2010/main" val="41517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ONZ i młodzi ludzie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7" y="2005847"/>
            <a:ext cx="7562683" cy="4831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ONZ poświęca wiele uwagi problemom młodych </a:t>
            </a:r>
            <a:r>
              <a:rPr lang="pl-PL" dirty="0" smtClean="0"/>
              <a:t>ludzi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współpracuje z nimi na wielu polach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sz="3600" b="1" u="sng" dirty="0">
                <a:solidFill>
                  <a:srgbClr val="1C6FA8"/>
                </a:solidFill>
              </a:rPr>
              <a:t>Inicjatywy ONZ na rzecz młodzieży</a:t>
            </a:r>
            <a:r>
              <a:rPr lang="pl-PL" sz="3600" b="1" u="sng" dirty="0" smtClean="0">
                <a:solidFill>
                  <a:srgbClr val="1C6FA8"/>
                </a:solidFill>
              </a:rPr>
              <a:t>:</a:t>
            </a:r>
            <a:endParaRPr lang="pl-PL" sz="3600" b="1" dirty="0">
              <a:solidFill>
                <a:srgbClr val="1C6FA8"/>
              </a:solidFill>
            </a:endParaRPr>
          </a:p>
          <a:p>
            <a:pPr marL="0" indent="0" algn="just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Forum Młodzieży w Radzie Gospodarczej</a:t>
            </a:r>
            <a:br>
              <a:rPr lang="pl-PL" b="1" dirty="0" smtClean="0"/>
            </a:br>
            <a:r>
              <a:rPr lang="pl-PL" b="1" dirty="0" smtClean="0"/>
              <a:t>i Społecznej (ECOSOC </a:t>
            </a:r>
            <a:r>
              <a:rPr lang="pl-PL" b="1" dirty="0" err="1" smtClean="0"/>
              <a:t>Youth</a:t>
            </a:r>
            <a:r>
              <a:rPr lang="pl-PL" b="1" dirty="0" smtClean="0"/>
              <a:t> Forum)</a:t>
            </a:r>
          </a:p>
          <a:p>
            <a:pPr marL="457200" lvl="1" indent="0" algn="just">
              <a:buNone/>
            </a:pPr>
            <a:r>
              <a:rPr lang="pl-PL" dirty="0" smtClean="0"/>
              <a:t>Coroczna konferencja dla młodych ludzi, przedstawicieli państw</a:t>
            </a:r>
            <a:br>
              <a:rPr lang="pl-PL" dirty="0" smtClean="0"/>
            </a:br>
            <a:r>
              <a:rPr lang="pl-PL" dirty="0" smtClean="0"/>
              <a:t>i organizacji pozarządowych, gdzie dyskutuje się o problemach młodzieży i rozwiązaniach dla nich.</a:t>
            </a:r>
          </a:p>
          <a:p>
            <a:pPr marL="0" indent="0">
              <a:buNone/>
            </a:pPr>
            <a:r>
              <a:rPr lang="pl-PL" b="1" dirty="0" smtClean="0"/>
              <a:t>Światowy Raport o Młodych Ludziach (World </a:t>
            </a:r>
            <a:r>
              <a:rPr lang="pl-PL" b="1" dirty="0" err="1" smtClean="0"/>
              <a:t>Youth</a:t>
            </a:r>
            <a:r>
              <a:rPr lang="pl-PL" b="1" dirty="0" smtClean="0"/>
              <a:t> Report)</a:t>
            </a:r>
          </a:p>
          <a:p>
            <a:pPr marL="457200" lvl="1" indent="0" algn="just">
              <a:buNone/>
            </a:pPr>
            <a:r>
              <a:rPr lang="pl-PL" dirty="0" smtClean="0"/>
              <a:t>Wydawany od 2003 roku, co dwa lata. Od 2011 roku powstaje</a:t>
            </a:r>
            <a:br>
              <a:rPr lang="pl-PL" dirty="0" smtClean="0"/>
            </a:br>
            <a:r>
              <a:rPr lang="pl-PL" dirty="0" smtClean="0"/>
              <a:t>na podstawie internetowych konsultacji z młodymi ludźmi.</a:t>
            </a:r>
            <a:br>
              <a:rPr lang="pl-PL" dirty="0" smtClean="0"/>
            </a:br>
            <a:r>
              <a:rPr lang="pl-PL" dirty="0" smtClean="0"/>
              <a:t>Omawia największe problemy młodzieży na całym świecie.</a:t>
            </a:r>
          </a:p>
          <a:p>
            <a:pPr marL="0" indent="0">
              <a:buNone/>
            </a:pPr>
            <a:r>
              <a:rPr lang="pl-PL" b="1" dirty="0" smtClean="0"/>
              <a:t>Rezolucje Organizacji Narodów Zjednoczonych</a:t>
            </a:r>
          </a:p>
          <a:p>
            <a:pPr marL="457200" lvl="1" indent="0" algn="just">
              <a:buNone/>
            </a:pPr>
            <a:r>
              <a:rPr lang="pl-PL" dirty="0" smtClean="0"/>
              <a:t>Dotychczas ONZ przyjęła 157 rezolucji, które dotyczą młodych ludzi.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50" y="4128045"/>
            <a:ext cx="3218224" cy="2316451"/>
          </a:xfrm>
          <a:prstGeom prst="rect">
            <a:avLst/>
          </a:prstGeom>
          <a:ln w="19050">
            <a:solidFill>
              <a:srgbClr val="1D70A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753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ONZ i młodzi ludzie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7" y="2005847"/>
            <a:ext cx="7876841" cy="4831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b="1" dirty="0"/>
              <a:t>Wysłannik Sekretarza Generalnego </a:t>
            </a:r>
            <a:r>
              <a:rPr lang="pl-PL" sz="2600" b="1" dirty="0" smtClean="0"/>
              <a:t>ONZ ds</a:t>
            </a:r>
            <a:r>
              <a:rPr lang="pl-PL" sz="2600" b="1" dirty="0"/>
              <a:t>. </a:t>
            </a:r>
            <a:r>
              <a:rPr lang="en-US" sz="2600" b="1" dirty="0" err="1" smtClean="0"/>
              <a:t>Młodzieży</a:t>
            </a:r>
            <a:r>
              <a:rPr lang="pl-PL" sz="2600" b="1" dirty="0" smtClean="0"/>
              <a:t/>
            </a:r>
            <a:br>
              <a:rPr lang="pl-PL" sz="2600" b="1" dirty="0" smtClean="0"/>
            </a:br>
            <a:r>
              <a:rPr lang="en-US" sz="2600" b="1" dirty="0" smtClean="0"/>
              <a:t>(UN </a:t>
            </a:r>
            <a:r>
              <a:rPr lang="en-US" sz="2600" b="1" dirty="0"/>
              <a:t>Envoy on Youth)</a:t>
            </a:r>
            <a:endParaRPr lang="pl-PL" sz="2600" b="1" dirty="0"/>
          </a:p>
          <a:p>
            <a:pPr marL="457200" lvl="1" indent="0" algn="just">
              <a:buNone/>
            </a:pPr>
            <a:r>
              <a:rPr lang="pl-PL" sz="2200" dirty="0"/>
              <a:t>Pracuje nad harmonizacją działań systemu NZ na rzecz młodzieży. Reprezentuje młodych ludzi i zwraca </a:t>
            </a:r>
            <a:r>
              <a:rPr lang="pl-PL" sz="2200" dirty="0" smtClean="0"/>
              <a:t>uwagę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wyzwania, jakie przed nimi stoją.</a:t>
            </a:r>
          </a:p>
          <a:p>
            <a:pPr marL="0" indent="0">
              <a:buNone/>
            </a:pPr>
            <a:r>
              <a:rPr lang="pl-PL" sz="2600" b="1" dirty="0" err="1"/>
              <a:t>Voices</a:t>
            </a:r>
            <a:r>
              <a:rPr lang="pl-PL" sz="2600" b="1" dirty="0"/>
              <a:t> of </a:t>
            </a:r>
            <a:r>
              <a:rPr lang="pl-PL" sz="2600" b="1" dirty="0" err="1"/>
              <a:t>Youth</a:t>
            </a:r>
            <a:endParaRPr lang="pl-PL" sz="2600" b="1" dirty="0"/>
          </a:p>
          <a:p>
            <a:pPr marL="457200" lvl="1" indent="0" algn="just">
              <a:buNone/>
            </a:pPr>
            <a:r>
              <a:rPr lang="pl-PL" sz="2200" dirty="0"/>
              <a:t>Internetowa platforma dla młodych </a:t>
            </a:r>
            <a:r>
              <a:rPr lang="pl-PL" sz="2200" dirty="0" err="1"/>
              <a:t>blogerów</a:t>
            </a:r>
            <a:r>
              <a:rPr lang="pl-PL" sz="2200" dirty="0"/>
              <a:t> z całego świata, którzy chcą opowiedzieć o kwestiach </a:t>
            </a:r>
            <a:r>
              <a:rPr lang="pl-PL" sz="2200" dirty="0" smtClean="0"/>
              <a:t>ważnych</a:t>
            </a:r>
            <a:br>
              <a:rPr lang="pl-PL" sz="2200" dirty="0" smtClean="0"/>
            </a:br>
            <a:r>
              <a:rPr lang="pl-PL" sz="2200" dirty="0" smtClean="0"/>
              <a:t>dla </a:t>
            </a:r>
            <a:r>
              <a:rPr lang="pl-PL" sz="2200" dirty="0"/>
              <a:t>siebie i swojego otoczenia.</a:t>
            </a:r>
          </a:p>
          <a:p>
            <a:pPr marL="0" indent="0">
              <a:buNone/>
            </a:pPr>
            <a:r>
              <a:rPr lang="pl-PL" sz="2600" b="1" dirty="0"/>
              <a:t>Międzynarodowe Dni ustanowione przez ONZ</a:t>
            </a:r>
          </a:p>
          <a:p>
            <a:pPr marL="457200" lvl="1" indent="0" algn="just">
              <a:buNone/>
            </a:pPr>
            <a:r>
              <a:rPr lang="pl-PL" sz="2200" dirty="0"/>
              <a:t>Dwa dni w roku poświęcone są młodzieży i </a:t>
            </a:r>
            <a:r>
              <a:rPr lang="pl-PL" sz="2200" dirty="0" smtClean="0"/>
              <a:t>problemom,</a:t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jakimi się borykają: 12 sierpnia </a:t>
            </a:r>
            <a:r>
              <a:rPr lang="pl-PL" sz="2200" dirty="0" smtClean="0"/>
              <a:t>– Międzynarodowy</a:t>
            </a:r>
            <a:br>
              <a:rPr lang="pl-PL" sz="2200" dirty="0" smtClean="0"/>
            </a:br>
            <a:r>
              <a:rPr lang="pl-PL" sz="2200" dirty="0" smtClean="0"/>
              <a:t>Dzień </a:t>
            </a:r>
            <a:r>
              <a:rPr lang="pl-PL" sz="2200" dirty="0"/>
              <a:t>Młodzieży oraz 15 lipca – </a:t>
            </a:r>
            <a:r>
              <a:rPr lang="pl-PL" sz="2200" dirty="0" smtClean="0"/>
              <a:t>Światowy </a:t>
            </a:r>
            <a:r>
              <a:rPr lang="pl-PL" sz="2200" dirty="0"/>
              <a:t>Dzień Umiejętności Młodzieży</a:t>
            </a:r>
            <a:r>
              <a:rPr lang="pl-PL" sz="2200" dirty="0" smtClean="0"/>
              <a:t>.					</a:t>
            </a:r>
            <a:endParaRPr lang="pl-PL" sz="22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10" y="3200400"/>
            <a:ext cx="3123532" cy="3123532"/>
          </a:xfrm>
          <a:prstGeom prst="rect">
            <a:avLst/>
          </a:prstGeom>
          <a:ln w="19050">
            <a:solidFill>
              <a:srgbClr val="206FA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94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ONZ i młodzi ludzie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7" y="2005847"/>
            <a:ext cx="7876841" cy="4831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spc="-50" dirty="0"/>
              <a:t>Kampanie ONZ promujące Cele Zrównoważonego Rozwoju</a:t>
            </a:r>
          </a:p>
          <a:p>
            <a:pPr marL="457200" lvl="1" indent="0">
              <a:buNone/>
            </a:pPr>
            <a:r>
              <a:rPr lang="en-US" sz="2200" dirty="0"/>
              <a:t>#</a:t>
            </a:r>
            <a:r>
              <a:rPr lang="en-US" sz="2200" dirty="0" err="1"/>
              <a:t>SmallSmurfsBigGoals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en-US" sz="2200" u="sng" dirty="0">
                <a:hlinkClick r:id="rId2"/>
              </a:rPr>
              <a:t>http://www.smallsmurfsbiggoals.com/</a:t>
            </a:r>
            <a:r>
              <a:rPr lang="en-US" sz="2200" dirty="0"/>
              <a:t> </a:t>
            </a:r>
            <a:endParaRPr lang="pl-PL" sz="2200" dirty="0"/>
          </a:p>
          <a:p>
            <a:pPr marL="457200" lvl="1" indent="0">
              <a:buNone/>
            </a:pPr>
            <a:r>
              <a:rPr lang="en-US" sz="2200" dirty="0" smtClean="0"/>
              <a:t>Year Of Living Sustainably </a:t>
            </a:r>
            <a:r>
              <a:rPr lang="en-US" sz="2200" u="sng" dirty="0" smtClean="0">
                <a:hlinkClick r:id="rId3"/>
              </a:rPr>
              <a:t>http://www.un.org/sustainabledevelopment/yols/</a:t>
            </a:r>
            <a:endParaRPr lang="pl-PL" sz="2200" dirty="0" smtClean="0"/>
          </a:p>
          <a:p>
            <a:pPr marL="0" indent="0">
              <a:buNone/>
            </a:pPr>
            <a:r>
              <a:rPr lang="pl-PL" sz="2600" b="1" dirty="0" smtClean="0"/>
              <a:t>#</a:t>
            </a:r>
            <a:r>
              <a:rPr lang="pl-PL" sz="2600" b="1" dirty="0"/>
              <a:t>UN4Youth</a:t>
            </a:r>
          </a:p>
          <a:p>
            <a:pPr marL="457200" lvl="1" indent="0" algn="just">
              <a:buNone/>
            </a:pPr>
            <a:r>
              <a:rPr lang="pl-PL" sz="2200" dirty="0"/>
              <a:t>ONZ stworzyła </a:t>
            </a:r>
            <a:r>
              <a:rPr lang="pl-PL" sz="2200" dirty="0" err="1"/>
              <a:t>hashtag</a:t>
            </a:r>
            <a:r>
              <a:rPr lang="pl-PL" sz="2200" dirty="0"/>
              <a:t> #UN4Youth, aby komunikować </a:t>
            </a:r>
            <a:r>
              <a:rPr lang="pl-PL" sz="2200" dirty="0" smtClean="0"/>
              <a:t>się</a:t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młodymi ludźmi poprzez media społecznościowe.</a:t>
            </a:r>
          </a:p>
          <a:p>
            <a:pPr marL="0" indent="0">
              <a:buNone/>
            </a:pPr>
            <a:r>
              <a:rPr lang="pl-PL" sz="2600" b="1" dirty="0"/>
              <a:t>Program Delegata Młodzieżowego </a:t>
            </a:r>
            <a:r>
              <a:rPr lang="pl-PL" sz="2600" b="1" dirty="0" smtClean="0"/>
              <a:t>ONZ</a:t>
            </a:r>
            <a:br>
              <a:rPr lang="pl-PL" sz="2600" b="1" dirty="0" smtClean="0"/>
            </a:br>
            <a:r>
              <a:rPr lang="pl-PL" sz="2600" b="1" dirty="0" smtClean="0"/>
              <a:t>(UN </a:t>
            </a:r>
            <a:r>
              <a:rPr lang="pl-PL" sz="2600" b="1" dirty="0" err="1"/>
              <a:t>Youth</a:t>
            </a:r>
            <a:r>
              <a:rPr lang="pl-PL" sz="2600" b="1" dirty="0"/>
              <a:t> </a:t>
            </a:r>
            <a:r>
              <a:rPr lang="pl-PL" sz="2600" b="1" dirty="0" err="1"/>
              <a:t>Delegate</a:t>
            </a:r>
            <a:r>
              <a:rPr lang="pl-PL" sz="2600" b="1" dirty="0"/>
              <a:t> </a:t>
            </a:r>
            <a:r>
              <a:rPr lang="pl-PL" sz="2600" b="1" dirty="0" err="1"/>
              <a:t>Programme</a:t>
            </a:r>
            <a:r>
              <a:rPr lang="pl-PL" sz="2600" b="1" dirty="0"/>
              <a:t>)</a:t>
            </a:r>
          </a:p>
          <a:p>
            <a:pPr marL="457200" lvl="1" indent="0" algn="just">
              <a:buNone/>
            </a:pPr>
            <a:r>
              <a:rPr lang="pl-PL" sz="2200" dirty="0"/>
              <a:t>Program, który umożliwia udział w pracach </a:t>
            </a:r>
            <a:r>
              <a:rPr lang="pl-PL" sz="2200" dirty="0" smtClean="0"/>
              <a:t>ONZ.</a:t>
            </a:r>
            <a:br>
              <a:rPr lang="pl-PL" sz="2200" dirty="0" smtClean="0"/>
            </a:br>
            <a:r>
              <a:rPr lang="pl-PL" sz="2200" dirty="0" smtClean="0"/>
              <a:t>Delegaci </a:t>
            </a:r>
            <a:r>
              <a:rPr lang="pl-PL" sz="2200" dirty="0"/>
              <a:t>wysyłani są przez swoje </a:t>
            </a:r>
            <a:r>
              <a:rPr lang="pl-PL" sz="2200" dirty="0" smtClean="0"/>
              <a:t>państwa,</a:t>
            </a:r>
            <a:br>
              <a:rPr lang="pl-PL" sz="2200" dirty="0" smtClean="0"/>
            </a:br>
            <a:r>
              <a:rPr lang="pl-PL" sz="2200" spc="-80" dirty="0" smtClean="0"/>
              <a:t>aby </a:t>
            </a:r>
            <a:r>
              <a:rPr lang="pl-PL" sz="2200" spc="-80" dirty="0"/>
              <a:t>reprezentować punkt widzenia młodzieży na globalne problemy.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8632" r="9524" b="10011"/>
          <a:stretch/>
        </p:blipFill>
        <p:spPr>
          <a:xfrm>
            <a:off x="8927279" y="4584303"/>
            <a:ext cx="2756722" cy="2024647"/>
          </a:xfrm>
          <a:prstGeom prst="rect">
            <a:avLst/>
          </a:prstGeom>
          <a:ln w="19050">
            <a:solidFill>
              <a:srgbClr val="1C6FA8"/>
            </a:solidFill>
          </a:ln>
          <a:effectLst/>
        </p:spPr>
      </p:pic>
      <p:pic>
        <p:nvPicPr>
          <p:cNvPr id="1026" name="Picture 2" descr="1_(1).jpg (3072×346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140" y="1793147"/>
            <a:ext cx="2413000" cy="2723265"/>
          </a:xfrm>
          <a:prstGeom prst="rect">
            <a:avLst/>
          </a:prstGeom>
          <a:noFill/>
          <a:ln w="19050">
            <a:solidFill>
              <a:srgbClr val="1C6F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ECOSOC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smtClean="0"/>
              <a:t>Forum</a:t>
            </a:r>
            <a:br>
              <a:rPr lang="pl-PL" dirty="0" smtClean="0"/>
            </a:br>
            <a:r>
              <a:rPr lang="pl-PL" dirty="0" smtClean="0"/>
              <a:t>30-31 </a:t>
            </a:r>
            <a:r>
              <a:rPr lang="pl-PL" dirty="0"/>
              <a:t>stycznia 2017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7" y="2005847"/>
            <a:ext cx="7867483" cy="48315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Forum Młodzieży jest organizowany od 2012 </a:t>
            </a:r>
            <a:r>
              <a:rPr lang="pl-PL" dirty="0" smtClean="0"/>
              <a:t>r.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Radzie </a:t>
            </a:r>
            <a:r>
              <a:rPr lang="pl-PL" dirty="0" smtClean="0"/>
              <a:t>Gospodarczej i </a:t>
            </a:r>
            <a:r>
              <a:rPr lang="pl-PL" dirty="0"/>
              <a:t>Społecznej (ECOSOC</a:t>
            </a:r>
            <a:r>
              <a:rPr lang="pl-PL" dirty="0" smtClean="0"/>
              <a:t>),</a:t>
            </a:r>
            <a:br>
              <a:rPr lang="pl-PL" dirty="0" smtClean="0"/>
            </a:br>
            <a:r>
              <a:rPr lang="pl-PL" dirty="0" smtClean="0"/>
              <a:t>jednego </a:t>
            </a:r>
            <a:r>
              <a:rPr lang="pl-PL" dirty="0"/>
              <a:t>z </a:t>
            </a:r>
            <a:r>
              <a:rPr lang="pl-PL" dirty="0" smtClean="0"/>
              <a:t>sześciu </a:t>
            </a:r>
            <a:r>
              <a:rPr lang="pl-PL" dirty="0"/>
              <a:t>głównych organów ONZ.</a:t>
            </a:r>
          </a:p>
          <a:p>
            <a:pPr marL="0" indent="0" algn="just">
              <a:buNone/>
            </a:pPr>
            <a:r>
              <a:rPr lang="pl-PL" dirty="0" smtClean="0"/>
              <a:t>Jest </a:t>
            </a:r>
            <a:r>
              <a:rPr lang="pl-PL" dirty="0"/>
              <a:t>miejscem, gdzie młodzi ludzie:</a:t>
            </a:r>
          </a:p>
          <a:p>
            <a:pPr algn="just"/>
            <a:r>
              <a:rPr lang="pl-PL" dirty="0" smtClean="0"/>
              <a:t>dzielą </a:t>
            </a:r>
            <a:r>
              <a:rPr lang="pl-PL" dirty="0"/>
              <a:t>się obawami i przedstawiają propozycje rozwiązania globalnych problemów</a:t>
            </a:r>
          </a:p>
          <a:p>
            <a:pPr algn="just"/>
            <a:r>
              <a:rPr lang="pl-PL" dirty="0" smtClean="0"/>
              <a:t>włączają </a:t>
            </a:r>
            <a:r>
              <a:rPr lang="pl-PL" dirty="0"/>
              <a:t>się w polityczne dyskusje dotyczące rozwoju świata</a:t>
            </a:r>
          </a:p>
          <a:p>
            <a:pPr marL="0" indent="0" algn="just">
              <a:buNone/>
            </a:pPr>
            <a:r>
              <a:rPr lang="pl-PL" dirty="0"/>
              <a:t>W Forum Młodzieży w 2017 roku uczestniczyli przedstawiciele 129. państw </a:t>
            </a:r>
            <a:r>
              <a:rPr lang="pl-PL" dirty="0" smtClean="0"/>
              <a:t>członkowskich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młodzieży. Niestety nie było reprezentanta Polski</a:t>
            </a:r>
            <a:r>
              <a:rPr lang="pl-PL" dirty="0" smtClean="0"/>
              <a:t>.</a:t>
            </a:r>
          </a:p>
          <a:p>
            <a:pPr marL="0" indent="0" algn="just">
              <a:buNone/>
            </a:pPr>
            <a:r>
              <a:rPr lang="pl-PL" spc="-100" dirty="0" smtClean="0">
                <a:hlinkClick r:id="rId2"/>
              </a:rPr>
              <a:t>www.un.org/ecosoc/en/node/902004</a:t>
            </a:r>
            <a:endParaRPr lang="pl-PL" spc="-1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2095276"/>
            <a:ext cx="2991718" cy="1994479"/>
          </a:xfrm>
          <a:prstGeom prst="rect">
            <a:avLst/>
          </a:prstGeom>
          <a:ln w="19050">
            <a:solidFill>
              <a:srgbClr val="1C6FA8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191168"/>
            <a:ext cx="2991718" cy="2413487"/>
          </a:xfrm>
          <a:prstGeom prst="rect">
            <a:avLst/>
          </a:prstGeom>
          <a:ln w="19050">
            <a:solidFill>
              <a:srgbClr val="1C6FA8"/>
            </a:solidFill>
          </a:ln>
        </p:spPr>
      </p:pic>
    </p:spTree>
    <p:extLst>
      <p:ext uri="{BB962C8B-B14F-4D97-AF65-F5344CB8AC3E}">
        <p14:creationId xmlns:p14="http://schemas.microsoft.com/office/powerpoint/2010/main" val="22563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ECOSOC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smtClean="0"/>
              <a:t>Forum</a:t>
            </a:r>
            <a:br>
              <a:rPr lang="pl-PL" dirty="0" smtClean="0"/>
            </a:br>
            <a:r>
              <a:rPr lang="pl-PL" dirty="0" smtClean="0"/>
              <a:t>globalne </a:t>
            </a:r>
            <a:r>
              <a:rPr lang="pl-PL" dirty="0"/>
              <a:t>problemy młodych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Na świecie żyje ponad </a:t>
            </a:r>
            <a:r>
              <a:rPr lang="pl-PL" dirty="0" smtClean="0"/>
              <a:t>1,8 </a:t>
            </a:r>
            <a:r>
              <a:rPr lang="pl-PL" dirty="0"/>
              <a:t>mld młodych ludzi. </a:t>
            </a:r>
          </a:p>
          <a:p>
            <a:pPr marL="0" indent="0" algn="just">
              <a:buNone/>
            </a:pPr>
            <a:r>
              <a:rPr lang="pl-PL" dirty="0"/>
              <a:t>Tymczasem:</a:t>
            </a:r>
          </a:p>
          <a:p>
            <a:pPr algn="just"/>
            <a:r>
              <a:rPr lang="pl-PL" dirty="0" smtClean="0"/>
              <a:t>Młodzi </a:t>
            </a:r>
            <a:r>
              <a:rPr lang="pl-PL" dirty="0"/>
              <a:t>ludzie </a:t>
            </a:r>
            <a:r>
              <a:rPr lang="pl-PL" dirty="0" smtClean="0"/>
              <a:t>są najbardziej </a:t>
            </a:r>
            <a:r>
              <a:rPr lang="pl-PL" dirty="0"/>
              <a:t>narażeni </a:t>
            </a:r>
            <a:r>
              <a:rPr lang="pl-PL" dirty="0" smtClean="0"/>
              <a:t>na </a:t>
            </a:r>
            <a:r>
              <a:rPr lang="pl-PL" dirty="0"/>
              <a:t>skutki ubóstwa i zmian </a:t>
            </a:r>
            <a:r>
              <a:rPr lang="pl-PL" spc="-100" dirty="0"/>
              <a:t>klimatycznych, zmagają się z bezrobociem, nierównością i </a:t>
            </a:r>
            <a:r>
              <a:rPr lang="pl-PL" spc="-100" dirty="0" smtClean="0"/>
              <a:t>niesprawiedliwością</a:t>
            </a:r>
            <a:endParaRPr lang="pl-PL" spc="-100" dirty="0"/>
          </a:p>
          <a:p>
            <a:pPr algn="just"/>
            <a:r>
              <a:rPr lang="pl-PL" dirty="0" smtClean="0"/>
              <a:t>Globalne </a:t>
            </a:r>
            <a:r>
              <a:rPr lang="pl-PL" dirty="0"/>
              <a:t>bezrobocie wśród młodzieży w 2016 r. wynosiło prawie 13,1</a:t>
            </a:r>
            <a:r>
              <a:rPr lang="pl-PL" dirty="0" smtClean="0"/>
              <a:t>%,</a:t>
            </a:r>
            <a:br>
              <a:rPr lang="pl-PL" dirty="0" smtClean="0"/>
            </a:br>
            <a:r>
              <a:rPr lang="pl-PL" dirty="0" smtClean="0"/>
              <a:t>74 miliony </a:t>
            </a:r>
            <a:r>
              <a:rPr lang="pl-PL" dirty="0"/>
              <a:t>młodych ludzi nie może znaleźć </a:t>
            </a:r>
            <a:r>
              <a:rPr lang="pl-PL" dirty="0" smtClean="0"/>
              <a:t>pracy</a:t>
            </a:r>
            <a:endParaRPr lang="pl-PL" dirty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wielu krajach wynagrodzenie za pracę młodych jest tak </a:t>
            </a:r>
            <a:r>
              <a:rPr lang="pl-PL" dirty="0" smtClean="0"/>
              <a:t>niskie,</a:t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dirty="0"/>
              <a:t>nie pozwala na wydobycie się z kręgu </a:t>
            </a:r>
            <a:r>
              <a:rPr lang="pl-PL" dirty="0" smtClean="0"/>
              <a:t>ubóstwa</a:t>
            </a:r>
            <a:endParaRPr lang="pl-PL" dirty="0"/>
          </a:p>
          <a:p>
            <a:pPr algn="just"/>
            <a:r>
              <a:rPr lang="pl-PL" dirty="0" smtClean="0"/>
              <a:t>Konflikty </a:t>
            </a:r>
            <a:r>
              <a:rPr lang="pl-PL" dirty="0"/>
              <a:t>zbrojne zmuszają młodych ludzi do porzucenia swoich </a:t>
            </a:r>
            <a:r>
              <a:rPr lang="pl-PL" dirty="0" smtClean="0"/>
              <a:t>domów</a:t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niespotykaną dotąd </a:t>
            </a:r>
            <a:r>
              <a:rPr lang="pl-PL" dirty="0" smtClean="0"/>
              <a:t>skalę</a:t>
            </a:r>
            <a:endParaRPr lang="pl-PL" dirty="0"/>
          </a:p>
          <a:p>
            <a:pPr algn="just"/>
            <a:r>
              <a:rPr lang="pl-PL" spc="-30" dirty="0" smtClean="0"/>
              <a:t>Nawet </a:t>
            </a:r>
            <a:r>
              <a:rPr lang="pl-PL" spc="-30" dirty="0"/>
              <a:t>tam, gdzie panuje pokój, młodzi ludzie doświadczają przemocy i </a:t>
            </a:r>
            <a:r>
              <a:rPr lang="pl-PL" spc="-30" dirty="0" smtClean="0"/>
              <a:t>dyskryminacji</a:t>
            </a:r>
            <a:endParaRPr lang="pl-PL" spc="-30" dirty="0"/>
          </a:p>
        </p:txBody>
      </p:sp>
    </p:spTree>
    <p:extLst>
      <p:ext uri="{BB962C8B-B14F-4D97-AF65-F5344CB8AC3E}">
        <p14:creationId xmlns:p14="http://schemas.microsoft.com/office/powerpoint/2010/main" val="29441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ECOSOC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smtClean="0"/>
              <a:t>Forum</a:t>
            </a:r>
            <a:br>
              <a:rPr lang="pl-PL" dirty="0" smtClean="0"/>
            </a:br>
            <a:r>
              <a:rPr lang="pl-PL" dirty="0" smtClean="0"/>
              <a:t>negatywne </a:t>
            </a:r>
            <a:r>
              <a:rPr lang="pl-PL" dirty="0"/>
              <a:t>skutki </a:t>
            </a:r>
            <a:r>
              <a:rPr lang="pl-PL" dirty="0" smtClean="0"/>
              <a:t>globalizacji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Forum Młodzieży 2017 poświęcone było negatywnym skutkom globalizacji. Podkreślono, że:</a:t>
            </a:r>
          </a:p>
          <a:p>
            <a:pPr algn="just"/>
            <a:r>
              <a:rPr lang="pl-PL" dirty="0" smtClean="0"/>
              <a:t>Rozwój </a:t>
            </a:r>
            <a:r>
              <a:rPr lang="pl-PL" dirty="0"/>
              <a:t>technologii innowacyjnych pogłębił nierówności wśród </a:t>
            </a:r>
            <a:r>
              <a:rPr lang="pl-PL" spc="-60" dirty="0"/>
              <a:t>społeczeństw. Zysk czerpią przede wszystkim sami innowatorzy i </a:t>
            </a:r>
            <a:r>
              <a:rPr lang="pl-PL" spc="-60" dirty="0" smtClean="0"/>
              <a:t>inwestorzy</a:t>
            </a:r>
            <a:endParaRPr lang="pl-PL" spc="-60" dirty="0"/>
          </a:p>
          <a:p>
            <a:pPr algn="just"/>
            <a:r>
              <a:rPr lang="pl-PL" dirty="0" smtClean="0"/>
              <a:t>Gospodarki </a:t>
            </a:r>
            <a:r>
              <a:rPr lang="pl-PL" dirty="0"/>
              <a:t>krajowe coraz bardziej rozwijają się w oparciu o digitalizację. Rośnie popyt na wysoko wykwalifikowanych pracowników, natomiast maleje na pracowników z niższym wykształceniem i niskimi </a:t>
            </a:r>
            <a:r>
              <a:rPr lang="pl-PL" dirty="0" smtClean="0"/>
              <a:t>kwalifikacjami </a:t>
            </a:r>
            <a:endParaRPr lang="pl-PL" dirty="0"/>
          </a:p>
          <a:p>
            <a:pPr algn="just"/>
            <a:r>
              <a:rPr lang="pl-PL" dirty="0" smtClean="0"/>
              <a:t>Coraz </a:t>
            </a:r>
            <a:r>
              <a:rPr lang="pl-PL" dirty="0"/>
              <a:t>więcej miejsc pracy ulega automatyzacji, wynagrodzenie nie wzrasta lub wręcz </a:t>
            </a:r>
            <a:r>
              <a:rPr lang="pl-PL" dirty="0" smtClean="0"/>
              <a:t>maleje</a:t>
            </a:r>
            <a:endParaRPr lang="pl-PL" dirty="0"/>
          </a:p>
          <a:p>
            <a:pPr algn="just"/>
            <a:r>
              <a:rPr lang="pl-PL" dirty="0" smtClean="0"/>
              <a:t>Narasta </a:t>
            </a:r>
            <a:r>
              <a:rPr lang="pl-PL" dirty="0"/>
              <a:t>sprzeciw wobec globalizacji (globalnej konkurencji i globalnego </a:t>
            </a:r>
            <a:r>
              <a:rPr lang="pl-PL" spc="-60" dirty="0"/>
              <a:t>handlu), co prowadzi do nasilenia się tendencji nacjonalistycznych oraz </a:t>
            </a:r>
            <a:r>
              <a:rPr lang="pl-PL" spc="-60" dirty="0" smtClean="0"/>
              <a:t>izolacji</a:t>
            </a:r>
            <a:endParaRPr lang="pl-PL" spc="-60" dirty="0"/>
          </a:p>
        </p:txBody>
      </p:sp>
    </p:spTree>
    <p:extLst>
      <p:ext uri="{BB962C8B-B14F-4D97-AF65-F5344CB8AC3E}">
        <p14:creationId xmlns:p14="http://schemas.microsoft.com/office/powerpoint/2010/main" val="10973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ECOSOC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smtClean="0"/>
              <a:t>Forum</a:t>
            </a:r>
            <a:br>
              <a:rPr lang="pl-PL" dirty="0" smtClean="0"/>
            </a:br>
            <a:r>
              <a:rPr lang="pl-PL" dirty="0" smtClean="0"/>
              <a:t>zaangażowanie młodych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Młodzi ludzie potwierdzili swoje zaangażowanie w realizację postanowień </a:t>
            </a:r>
            <a:r>
              <a:rPr lang="pl-PL" sz="2200" dirty="0" smtClean="0"/>
              <a:t>Agendy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Rzecz Zrównoważonego Rozwoju 2030 i zawartych w niej siedemnastu globalnych </a:t>
            </a:r>
            <a:r>
              <a:rPr lang="pl-PL" sz="2200" dirty="0" smtClean="0"/>
              <a:t>Celów,</a:t>
            </a:r>
            <a:br>
              <a:rPr lang="pl-PL" sz="2200" dirty="0" smtClean="0"/>
            </a:br>
            <a:r>
              <a:rPr lang="pl-PL" sz="2200" dirty="0" smtClean="0"/>
              <a:t>które </a:t>
            </a:r>
            <a:r>
              <a:rPr lang="pl-PL" sz="2200" dirty="0"/>
              <a:t>mają przekształcić świat. Omówili rolę młodych ludzi w takich kwestiach jak</a:t>
            </a:r>
            <a:r>
              <a:rPr lang="pl-PL" sz="2200" dirty="0" smtClean="0"/>
              <a:t>:</a:t>
            </a:r>
            <a:endParaRPr lang="pl-PL" sz="22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4542" y="3098047"/>
            <a:ext cx="11402916" cy="381551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 smtClean="0"/>
              <a:t>zwalczanie ubóstwa i głodu </a:t>
            </a:r>
          </a:p>
          <a:p>
            <a:r>
              <a:rPr lang="pl-PL" sz="2200" dirty="0" smtClean="0"/>
              <a:t>dążenie do osiągnięcia dobrobytu</a:t>
            </a:r>
          </a:p>
          <a:p>
            <a:r>
              <a:rPr lang="pl-PL" sz="2200" dirty="0" smtClean="0"/>
              <a:t>zapewnienie bezpieczeństwa żywnościowego</a:t>
            </a:r>
          </a:p>
          <a:p>
            <a:r>
              <a:rPr lang="pl-PL" sz="2200" dirty="0" smtClean="0"/>
              <a:t>zatrudnienie młodych ludzi</a:t>
            </a:r>
          </a:p>
          <a:p>
            <a:r>
              <a:rPr lang="pl-PL" sz="2200" dirty="0" smtClean="0"/>
              <a:t>zdrowie</a:t>
            </a:r>
          </a:p>
          <a:p>
            <a:r>
              <a:rPr lang="pl-PL" sz="2200" dirty="0" smtClean="0"/>
              <a:t>podniesienia statusu kobiet i dziewcząt</a:t>
            </a:r>
          </a:p>
          <a:p>
            <a:endParaRPr lang="pl-PL" sz="2200" dirty="0"/>
          </a:p>
          <a:p>
            <a:endParaRPr lang="pl-PL" sz="2200" dirty="0" smtClean="0"/>
          </a:p>
          <a:p>
            <a:r>
              <a:rPr lang="pl-PL" sz="2200" dirty="0" smtClean="0"/>
              <a:t>zrównoważone wykorzystywanie zasobów naturalnych </a:t>
            </a:r>
          </a:p>
          <a:p>
            <a:r>
              <a:rPr lang="pl-PL" sz="2200" dirty="0" smtClean="0"/>
              <a:t>ochrona oceanów i mórz</a:t>
            </a:r>
          </a:p>
          <a:p>
            <a:r>
              <a:rPr lang="pl-PL" sz="2200" dirty="0" smtClean="0"/>
              <a:t>technologia i innowacyjność</a:t>
            </a:r>
          </a:p>
          <a:p>
            <a:r>
              <a:rPr lang="pl-PL" sz="2200" dirty="0" smtClean="0"/>
              <a:t>finansowanie uczestnictwa młodych ludzi</a:t>
            </a:r>
            <a:br>
              <a:rPr lang="pl-PL" sz="2200" dirty="0" smtClean="0"/>
            </a:br>
            <a:r>
              <a:rPr lang="pl-PL" sz="2200" dirty="0" smtClean="0"/>
              <a:t>w procesie rozwojowym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6161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iestandardowy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579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Motyw pakietu Office</vt:lpstr>
      <vt:lpstr>ONZ dla młodych ludzi</vt:lpstr>
      <vt:lpstr>PowerPoint Presentation</vt:lpstr>
      <vt:lpstr>ONZ i młodzi ludzie</vt:lpstr>
      <vt:lpstr>ONZ i młodzi ludzie</vt:lpstr>
      <vt:lpstr>ONZ i młodzi ludzie</vt:lpstr>
      <vt:lpstr>ECOSOC Youth Forum 30-31 stycznia 2017</vt:lpstr>
      <vt:lpstr>ECOSOC Youth Forum globalne problemy młodych</vt:lpstr>
      <vt:lpstr>ECOSOC Youth Forum negatywne skutki globalizacji</vt:lpstr>
      <vt:lpstr>ECOSOC Youth Forum zaangażowanie młodych</vt:lpstr>
      <vt:lpstr>ECOSOC Youth Forum potencjał młodych</vt:lpstr>
      <vt:lpstr>Agenda na Rzecz Zrównoważonego Rozwoju 2030</vt:lpstr>
      <vt:lpstr>Agenda na Rzecz Zrównoważonego Rozwoju 2030 – wyzwania dla młodych</vt:lpstr>
      <vt:lpstr>Agenda na Rzecz Zrównoważonego Rozwoju 2030 - rola młodych</vt:lpstr>
      <vt:lpstr>PowerPoint Presentation</vt:lpstr>
      <vt:lpstr>Forum Młodzieży najważniejsze ustalenia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 2016</dc:creator>
  <cp:lastModifiedBy>Mariola Ratscha</cp:lastModifiedBy>
  <cp:revision>82</cp:revision>
  <dcterms:created xsi:type="dcterms:W3CDTF">2017-02-16T13:51:53Z</dcterms:created>
  <dcterms:modified xsi:type="dcterms:W3CDTF">2017-03-13T11:21:07Z</dcterms:modified>
</cp:coreProperties>
</file>